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59" r:id="rId3"/>
    <p:sldId id="260" r:id="rId4"/>
    <p:sldId id="261" r:id="rId5"/>
    <p:sldId id="262" r:id="rId6"/>
    <p:sldId id="265" r:id="rId7"/>
    <p:sldId id="264" r:id="rId8"/>
    <p:sldId id="266" r:id="rId9"/>
    <p:sldId id="267" r:id="rId10"/>
    <p:sldId id="268" r:id="rId11"/>
    <p:sldId id="270" r:id="rId12"/>
    <p:sldId id="272" r:id="rId13"/>
    <p:sldId id="269" r:id="rId14"/>
    <p:sldId id="271" r:id="rId15"/>
  </p:sldIdLst>
  <p:sldSz cx="9144000" cy="5143500" type="screen16x9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EDE"/>
    <a:srgbClr val="971991"/>
    <a:srgbClr val="FF9933"/>
    <a:srgbClr val="F29C7A"/>
    <a:srgbClr val="FF818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9" autoAdjust="0"/>
    <p:restoredTop sz="93515" autoAdjust="0"/>
  </p:normalViewPr>
  <p:slideViewPr>
    <p:cSldViewPr snapToGrid="0" snapToObjects="1">
      <p:cViewPr varScale="1">
        <p:scale>
          <a:sx n="141" d="100"/>
          <a:sy n="141" d="100"/>
        </p:scale>
        <p:origin x="2295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25-9-2023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25-9-2023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leading edge in GSEA?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leading edge analysis allows for the GSEA to determine which subsets (referred to as the leading edge subset) of genes contributed the most to the enrichment signal of a given gene set's leading edge or core enrichment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59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116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1" y="310695"/>
            <a:ext cx="3934625" cy="1174423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485117"/>
            <a:ext cx="3934624" cy="2857572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4738971"/>
            <a:ext cx="550734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4738971"/>
            <a:ext cx="3449951" cy="273844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5" y="4738800"/>
            <a:ext cx="569977" cy="273844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4" y="0"/>
            <a:ext cx="4548957" cy="51435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3234468" y="4738971"/>
            <a:ext cx="914465" cy="273844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4359967" y="4738800"/>
            <a:ext cx="3741885" cy="273844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jdelijke aanduiding voor tekst 6">
            <a:extLst>
              <a:ext uri="{FF2B5EF4-FFF2-40B4-BE49-F238E27FC236}">
                <a16:creationId xmlns:a16="http://schemas.microsoft.com/office/drawing/2014/main" id="{65C5AF04-DC40-0847-A150-8AD1FF1355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00" y="4686937"/>
            <a:ext cx="1533600" cy="2333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4" y="972000"/>
            <a:ext cx="8326437" cy="323192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illustr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  <p:pic>
        <p:nvPicPr>
          <p:cNvPr id="5" name="Afbeelding 4" descr="Future loo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88" y="1884997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9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Randwij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7" y="189852"/>
            <a:ext cx="7377145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photo inner cit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3948145" cy="1384948"/>
          </a:xfrm>
        </p:spPr>
        <p:txBody>
          <a:bodyPr>
            <a:no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64588" y="1702639"/>
            <a:ext cx="3948145" cy="13144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7" name="Afbeelding 6" descr="UM40_RGB_B_dia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499"/>
            <a:ext cx="1590638" cy="381853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7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30"/>
          <a:stretch/>
        </p:blipFill>
        <p:spPr>
          <a:xfrm>
            <a:off x="360001" y="4630499"/>
            <a:ext cx="1578484" cy="381853"/>
          </a:xfrm>
          <a:prstGeom prst="rect">
            <a:avLst/>
          </a:prstGeom>
        </p:spPr>
      </p:pic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64588" y="189852"/>
            <a:ext cx="6598342" cy="1653944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8" name="Subtitel 2"/>
          <p:cNvSpPr>
            <a:spLocks noGrp="1"/>
          </p:cNvSpPr>
          <p:nvPr>
            <p:ph type="subTitle" idx="1"/>
          </p:nvPr>
        </p:nvSpPr>
        <p:spPr>
          <a:xfrm>
            <a:off x="564588" y="1829639"/>
            <a:ext cx="4196618" cy="131445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r="19769"/>
          <a:stretch/>
        </p:blipFill>
        <p:spPr>
          <a:xfrm>
            <a:off x="360001" y="4630216"/>
            <a:ext cx="1602792" cy="3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dark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35"/>
          <a:stretch/>
        </p:blipFill>
        <p:spPr>
          <a:xfrm>
            <a:off x="360001" y="4630499"/>
            <a:ext cx="157240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10" name="Afbeelding 9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1"/>
          <a:stretch/>
        </p:blipFill>
        <p:spPr>
          <a:xfrm>
            <a:off x="360001" y="4630501"/>
            <a:ext cx="1590638" cy="38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60000" y="310695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60000" y="972000"/>
            <a:ext cx="8326799" cy="3333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8" y="4738971"/>
            <a:ext cx="914465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73246" y="4738971"/>
            <a:ext cx="3977658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2" y="4738800"/>
            <a:ext cx="370657" cy="27384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  <p:sldLayoutId id="2147483660" r:id="rId5"/>
    <p:sldLayoutId id="2147483661" r:id="rId6"/>
    <p:sldLayoutId id="2147483650" r:id="rId7"/>
    <p:sldLayoutId id="2147483655" r:id="rId8"/>
    <p:sldLayoutId id="2147483656" r:id="rId9"/>
    <p:sldLayoutId id="2147483663" r:id="rId10"/>
    <p:sldLayoutId id="2147483659" r:id="rId11"/>
    <p:sldLayoutId id="2147483654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2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0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9407" y="148017"/>
            <a:ext cx="8239170" cy="1653944"/>
          </a:xfrm>
        </p:spPr>
        <p:txBody>
          <a:bodyPr/>
          <a:lstStyle/>
          <a:p>
            <a:pPr algn="ctr"/>
            <a:r>
              <a:rPr lang="nl-NL" sz="4800" dirty="0" smtClean="0"/>
              <a:t>Network visualisation for enrichment analysis</a:t>
            </a:r>
            <a:endParaRPr lang="nl-NL" sz="4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96636" y="2480952"/>
            <a:ext cx="5307477" cy="1314450"/>
          </a:xfrm>
        </p:spPr>
        <p:txBody>
          <a:bodyPr/>
          <a:lstStyle/>
          <a:p>
            <a:r>
              <a:rPr lang="en-US" dirty="0" smtClean="0"/>
              <a:t>Aishwarya Iyer</a:t>
            </a:r>
          </a:p>
          <a:p>
            <a:r>
              <a:rPr lang="en-US" dirty="0" smtClean="0"/>
              <a:t>PhD candidate</a:t>
            </a:r>
          </a:p>
          <a:p>
            <a:r>
              <a:rPr lang="en-US" dirty="0" smtClean="0"/>
              <a:t>Department of Bioinformatics (</a:t>
            </a:r>
            <a:r>
              <a:rPr lang="en-US" dirty="0" err="1" smtClean="0"/>
              <a:t>BiGCaT</a:t>
            </a:r>
            <a:r>
              <a:rPr lang="en-US" dirty="0" smtClean="0"/>
              <a:t>), FHML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10</a:t>
            </a:fld>
            <a:endParaRPr lang="nl-NL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21321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</a:t>
            </a:r>
            <a:r>
              <a:rPr lang="en-US" dirty="0" smtClean="0"/>
              <a:t>enriched terms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7" r="8852"/>
          <a:stretch/>
        </p:blipFill>
        <p:spPr>
          <a:xfrm>
            <a:off x="665984" y="928922"/>
            <a:ext cx="7953082" cy="3354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87787" y="4554134"/>
            <a:ext cx="472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Edge if mutual genes is more than 50.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600613" y="3847253"/>
            <a:ext cx="314960" cy="301414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31093" y="4268119"/>
            <a:ext cx="314960" cy="301414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74933" y="3812837"/>
            <a:ext cx="250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Positive enrichment score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15573" y="4255967"/>
            <a:ext cx="2502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Negative enrichment score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656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11</a:t>
            </a:fld>
            <a:endParaRPr lang="nl-NL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21321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</a:t>
            </a:r>
            <a:r>
              <a:rPr lang="en-US" dirty="0" smtClean="0"/>
              <a:t>enriched terms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9506" y="4691056"/>
            <a:ext cx="472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Edge if mutual genes is more than 50.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6942" r="10630" b="13352"/>
          <a:stretch/>
        </p:blipFill>
        <p:spPr>
          <a:xfrm>
            <a:off x="480906" y="702145"/>
            <a:ext cx="7355841" cy="254322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156959" y="3308772"/>
            <a:ext cx="250614" cy="254001"/>
          </a:xfrm>
          <a:prstGeom prst="ellipse">
            <a:avLst/>
          </a:prstGeom>
          <a:ln>
            <a:solidFill>
              <a:srgbClr val="FF993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156959" y="3645750"/>
            <a:ext cx="250614" cy="254001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156959" y="3985173"/>
            <a:ext cx="250614" cy="254001"/>
          </a:xfrm>
          <a:prstGeom prst="ellipse">
            <a:avLst/>
          </a:prstGeom>
          <a:ln>
            <a:solidFill>
              <a:srgbClr val="97199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56959" y="4324596"/>
            <a:ext cx="250614" cy="254001"/>
          </a:xfrm>
          <a:prstGeom prst="ellipse">
            <a:avLst/>
          </a:prstGeom>
          <a:ln>
            <a:solidFill>
              <a:srgbClr val="E45EDE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07573" y="3283329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Gene Ontology : Biological process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7573" y="3641732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Reactome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7573" y="3952666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WikiPathways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68533" y="4277135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KEGG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74" y="3215358"/>
            <a:ext cx="2218266" cy="15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8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07" y="175229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Trial: </a:t>
            </a:r>
            <a:r>
              <a:rPr lang="en-US" dirty="0" err="1" smtClean="0"/>
              <a:t>Visualisation</a:t>
            </a:r>
            <a:r>
              <a:rPr lang="en-US" dirty="0" smtClean="0"/>
              <a:t> for Over-representation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12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r="29555"/>
          <a:stretch/>
        </p:blipFill>
        <p:spPr>
          <a:xfrm>
            <a:off x="3809999" y="697726"/>
            <a:ext cx="4599093" cy="4085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653" y="1124373"/>
            <a:ext cx="35830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ORA for up- and down-regulated genes separately ( </a:t>
            </a:r>
            <a:r>
              <a:rPr lang="en-US" dirty="0" err="1" smtClean="0"/>
              <a:t>absolut</a:t>
            </a:r>
            <a:r>
              <a:rPr lang="en-US" dirty="0" smtClean="0"/>
              <a:t> log fold change &gt;1 and adjusted p value &lt; 0.05)</a:t>
            </a:r>
          </a:p>
          <a:p>
            <a:r>
              <a:rPr lang="en-US" dirty="0" smtClean="0"/>
              <a:t>Merged the two network at the end.</a:t>
            </a:r>
          </a:p>
          <a:p>
            <a:endParaRPr lang="en-US" dirty="0"/>
          </a:p>
          <a:p>
            <a:r>
              <a:rPr lang="en-US" dirty="0" smtClean="0"/>
              <a:t>Missing the connections between terms enriched in the up- and down-regulated genes.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to improve?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also look for visualization for over </a:t>
            </a:r>
            <a:r>
              <a:rPr lang="en-NL" dirty="0" smtClean="0"/>
              <a:t>–</a:t>
            </a:r>
            <a:r>
              <a:rPr lang="en-US" dirty="0" smtClean="0"/>
              <a:t>representation analysis (enricher function)</a:t>
            </a:r>
          </a:p>
          <a:p>
            <a:r>
              <a:rPr lang="en-US" dirty="0" smtClean="0"/>
              <a:t>Any other recommendations?</a:t>
            </a:r>
          </a:p>
          <a:p>
            <a:r>
              <a:rPr lang="en-US" dirty="0" smtClean="0"/>
              <a:t>Would any R Shiny Application to make this output make sense?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67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20" y="1976935"/>
            <a:ext cx="8326799" cy="567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Thank you!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16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visualization styles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3668" t="32896" r="33773" b="23454"/>
          <a:stretch/>
        </p:blipFill>
        <p:spPr>
          <a:xfrm>
            <a:off x="4435946" y="832864"/>
            <a:ext cx="4547370" cy="2476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705" t="14679" r="33657" b="3881"/>
          <a:stretch/>
        </p:blipFill>
        <p:spPr>
          <a:xfrm>
            <a:off x="439798" y="787839"/>
            <a:ext cx="3752519" cy="38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5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25" y="3248551"/>
            <a:ext cx="8326799" cy="1679444"/>
          </a:xfrm>
        </p:spPr>
        <p:txBody>
          <a:bodyPr/>
          <a:lstStyle/>
          <a:p>
            <a:r>
              <a:rPr lang="en-US" sz="2000" dirty="0" smtClean="0"/>
              <a:t>Provides information on the deregulation of genes within each term.</a:t>
            </a:r>
          </a:p>
          <a:p>
            <a:r>
              <a:rPr lang="en-US" sz="2000" dirty="0" smtClean="0"/>
              <a:t>Script to generate the network </a:t>
            </a:r>
            <a:r>
              <a:rPr lang="en-US" sz="2000" dirty="0" err="1" smtClean="0"/>
              <a:t>dataframe</a:t>
            </a:r>
            <a:r>
              <a:rPr lang="en-US" sz="2000" dirty="0" smtClean="0"/>
              <a:t> for any </a:t>
            </a:r>
            <a:r>
              <a:rPr lang="en-US" sz="2000" dirty="0" err="1" smtClean="0"/>
              <a:t>clusterProfiler</a:t>
            </a:r>
            <a:r>
              <a:rPr lang="en-US" sz="2000" dirty="0" smtClean="0"/>
              <a:t> enrichment output.</a:t>
            </a:r>
          </a:p>
          <a:p>
            <a:r>
              <a:rPr lang="en-US" sz="2000" dirty="0" smtClean="0"/>
              <a:t>Can be </a:t>
            </a:r>
            <a:r>
              <a:rPr lang="en-US" sz="2000" dirty="0" err="1" smtClean="0"/>
              <a:t>customisable</a:t>
            </a:r>
            <a:r>
              <a:rPr lang="en-US" sz="2000" dirty="0" smtClean="0"/>
              <a:t> on </a:t>
            </a:r>
            <a:r>
              <a:rPr lang="en-US" sz="2000" dirty="0" err="1" smtClean="0"/>
              <a:t>Cytoscape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3</a:t>
            </a:fld>
            <a:endParaRPr lang="nl-N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0000" y="2742698"/>
            <a:ext cx="8326799" cy="567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dirty="0" smtClean="0"/>
              <a:t>Goal: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2400" y="1032644"/>
            <a:ext cx="8326799" cy="1679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1pPr>
            <a:lvl2pPr marL="717550" indent="-358775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8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2pPr>
            <a:lvl3pPr marL="1073150" indent="-357188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3pPr>
            <a:lvl4pPr marL="1430338" indent="-355600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0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4pPr>
            <a:lvl5pPr marL="1793875" indent="-360363" algn="l" defTabSz="457200" rtl="0" eaLnBrk="1" latinLnBrk="0" hangingPunct="1">
              <a:spcBef>
                <a:spcPts val="0"/>
              </a:spcBef>
              <a:buFont typeface="Lucida Grande"/>
              <a:buChar char="-"/>
              <a:defRPr sz="2000" kern="1200">
                <a:solidFill>
                  <a:schemeClr val="tx1"/>
                </a:solidFill>
                <a:latin typeface="+mj-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/>
              <a:t>Dotplots</a:t>
            </a:r>
            <a:r>
              <a:rPr lang="en-US" sz="2400" dirty="0" smtClean="0"/>
              <a:t> and </a:t>
            </a:r>
            <a:r>
              <a:rPr lang="en-US" sz="2400" dirty="0" err="1" smtClean="0"/>
              <a:t>barcharts</a:t>
            </a:r>
            <a:r>
              <a:rPr lang="en-US" sz="2400" dirty="0" smtClean="0"/>
              <a:t>  - missing information between terms</a:t>
            </a:r>
          </a:p>
          <a:p>
            <a:r>
              <a:rPr lang="en-US" sz="2400" dirty="0" smtClean="0"/>
              <a:t>Network visualization styles (</a:t>
            </a:r>
            <a:r>
              <a:rPr lang="en-US" sz="2400" dirty="0" err="1" smtClean="0"/>
              <a:t>clusterProfiler</a:t>
            </a:r>
            <a:r>
              <a:rPr lang="en-US" sz="2400" dirty="0" smtClean="0"/>
              <a:t>) </a:t>
            </a:r>
            <a:r>
              <a:rPr lang="en-NL" sz="2400" dirty="0" smtClean="0"/>
              <a:t>–</a:t>
            </a:r>
            <a:r>
              <a:rPr lang="en-US" sz="2400" dirty="0" smtClean="0"/>
              <a:t> customization not possible</a:t>
            </a:r>
          </a:p>
          <a:p>
            <a:r>
              <a:rPr lang="en-US" sz="2400" dirty="0" err="1" smtClean="0"/>
              <a:t>ClueGO</a:t>
            </a:r>
            <a:r>
              <a:rPr lang="en-US" sz="2400" dirty="0" smtClean="0"/>
              <a:t> </a:t>
            </a:r>
            <a:r>
              <a:rPr lang="en-NL" sz="2400" dirty="0" smtClean="0"/>
              <a:t>–</a:t>
            </a:r>
            <a:r>
              <a:rPr lang="en-US" sz="2400" dirty="0" smtClean="0"/>
              <a:t> network affected by parameters selected.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82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65" y="1856518"/>
            <a:ext cx="8326799" cy="2159671"/>
          </a:xfrm>
        </p:spPr>
        <p:txBody>
          <a:bodyPr/>
          <a:lstStyle/>
          <a:p>
            <a:r>
              <a:rPr lang="en-US" sz="2800" dirty="0" smtClean="0"/>
              <a:t>Output from Differential gene expression analysis : Gene IDs, </a:t>
            </a:r>
            <a:r>
              <a:rPr lang="en-US" sz="2800" dirty="0" err="1" smtClean="0"/>
              <a:t>logFC</a:t>
            </a:r>
            <a:r>
              <a:rPr lang="en-US" sz="2800" dirty="0" smtClean="0"/>
              <a:t>, p-value, adjusted p-value.</a:t>
            </a:r>
          </a:p>
          <a:p>
            <a:r>
              <a:rPr lang="en-US" sz="2800" dirty="0" err="1" smtClean="0"/>
              <a:t>Genesets</a:t>
            </a:r>
            <a:r>
              <a:rPr lang="en-US" sz="2800" dirty="0" smtClean="0"/>
              <a:t> from </a:t>
            </a:r>
            <a:r>
              <a:rPr lang="en-US" sz="2800" dirty="0" err="1" smtClean="0"/>
              <a:t>MSigDb</a:t>
            </a:r>
            <a:r>
              <a:rPr lang="en-US" sz="2800" dirty="0" smtClean="0"/>
              <a:t> </a:t>
            </a:r>
            <a:r>
              <a:rPr lang="en-NL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dirty="0" err="1" smtClean="0"/>
              <a:t>Reactome</a:t>
            </a:r>
            <a:r>
              <a:rPr lang="en-US" sz="2800" dirty="0" smtClean="0"/>
              <a:t>, </a:t>
            </a:r>
            <a:r>
              <a:rPr lang="en-US" sz="2800" dirty="0" err="1" smtClean="0"/>
              <a:t>WikiPathways</a:t>
            </a:r>
            <a:r>
              <a:rPr lang="en-US" sz="2800" dirty="0" smtClean="0"/>
              <a:t>, KEGG, Gene ontology : biological process.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4</a:t>
            </a:fld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419765" y="1261035"/>
            <a:ext cx="256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Inputs: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183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972000"/>
            <a:ext cx="8326799" cy="3223482"/>
          </a:xfrm>
        </p:spPr>
        <p:txBody>
          <a:bodyPr/>
          <a:lstStyle/>
          <a:p>
            <a:r>
              <a:rPr lang="en-US" dirty="0" smtClean="0"/>
              <a:t>Perform enrichment analysis : ‘GSEA’ function </a:t>
            </a:r>
            <a:r>
              <a:rPr lang="en-NL" dirty="0" smtClean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clusterProfiler</a:t>
            </a:r>
            <a:r>
              <a:rPr lang="en-US" dirty="0" smtClean="0"/>
              <a:t> R package.</a:t>
            </a:r>
          </a:p>
          <a:p>
            <a:pPr>
              <a:buFontTx/>
              <a:buChar char="-"/>
            </a:pPr>
            <a:r>
              <a:rPr lang="en-US" dirty="0" err="1" smtClean="0"/>
              <a:t>Visualise</a:t>
            </a:r>
            <a:r>
              <a:rPr lang="en-US" dirty="0" smtClean="0"/>
              <a:t> network with leading edge genes</a:t>
            </a:r>
          </a:p>
          <a:p>
            <a:pPr>
              <a:buFontTx/>
              <a:buChar char="-"/>
            </a:pPr>
            <a:r>
              <a:rPr lang="en-US" dirty="0" err="1" smtClean="0"/>
              <a:t>Visualise</a:t>
            </a:r>
            <a:r>
              <a:rPr lang="en-US" dirty="0" smtClean="0"/>
              <a:t> network only with enriched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8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6</a:t>
            </a:fld>
            <a:endParaRPr lang="nl-NL"/>
          </a:p>
        </p:txBody>
      </p:sp>
      <p:pic>
        <p:nvPicPr>
          <p:cNvPr id="7" name="Content Placeholder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5" t="6824" r="22173" b="22937"/>
          <a:stretch/>
        </p:blipFill>
        <p:spPr>
          <a:xfrm>
            <a:off x="2202106" y="958427"/>
            <a:ext cx="3019087" cy="38549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996267" y="1551093"/>
            <a:ext cx="2150533" cy="364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77280" y="1595124"/>
            <a:ext cx="246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Leading edge genes visualization from GSEA output.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8846" t="30214" r="28863" b="14499"/>
          <a:stretch/>
        </p:blipFill>
        <p:spPr>
          <a:xfrm>
            <a:off x="5781041" y="2617898"/>
            <a:ext cx="2932852" cy="203681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60000" y="28433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leading edge genes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12" y="22897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leading edge genes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7</a:t>
            </a:fld>
            <a:endParaRPr lang="nl-NL"/>
          </a:p>
        </p:txBody>
      </p:sp>
      <p:sp>
        <p:nvSpPr>
          <p:cNvPr id="16" name="TextBox 15"/>
          <p:cNvSpPr txBox="1"/>
          <p:nvPr/>
        </p:nvSpPr>
        <p:spPr>
          <a:xfrm>
            <a:off x="6764662" y="1142209"/>
            <a:ext cx="2142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Nodes : Enriched terms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Visualise</a:t>
            </a:r>
            <a:r>
              <a:rPr lang="en-US" sz="1600" dirty="0" smtClean="0"/>
              <a:t> the up-, down- regulated and not changed genes.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Colored based on the database (KEGG, </a:t>
            </a:r>
            <a:r>
              <a:rPr lang="en-US" sz="1600" dirty="0" err="1" smtClean="0"/>
              <a:t>Reactome</a:t>
            </a:r>
            <a:r>
              <a:rPr lang="en-US" sz="1600" dirty="0" smtClean="0"/>
              <a:t>, </a:t>
            </a:r>
            <a:r>
              <a:rPr lang="en-US" sz="1600" dirty="0" err="1" smtClean="0"/>
              <a:t>WikiPathways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5" t="6824" r="22173" b="22937"/>
          <a:stretch/>
        </p:blipFill>
        <p:spPr>
          <a:xfrm>
            <a:off x="2221137" y="715067"/>
            <a:ext cx="3192490" cy="4076361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888573" y="1407986"/>
            <a:ext cx="2850777" cy="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39197" y="1477595"/>
            <a:ext cx="2800153" cy="68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17382" y="1477595"/>
            <a:ext cx="2921968" cy="234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1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8</a:t>
            </a:fld>
            <a:endParaRPr lang="nl-NL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60000" y="21321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leading edge genes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5" r="25185"/>
          <a:stretch/>
        </p:blipFill>
        <p:spPr>
          <a:xfrm>
            <a:off x="1886372" y="660400"/>
            <a:ext cx="5679476" cy="43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9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0000" y="213211"/>
            <a:ext cx="8326799" cy="567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Visualise</a:t>
            </a:r>
            <a:r>
              <a:rPr lang="en-US" dirty="0"/>
              <a:t> network with leading edge genes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4" t="7165" r="27111" b="2266"/>
          <a:stretch/>
        </p:blipFill>
        <p:spPr>
          <a:xfrm>
            <a:off x="1777999" y="921173"/>
            <a:ext cx="5756129" cy="36802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479" y="623147"/>
            <a:ext cx="496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-Filter out nodes with only one edge.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408</Words>
  <Application>Microsoft Office PowerPoint</Application>
  <PresentationFormat>On-screen Show (16:9)</PresentationFormat>
  <Paragraphs>66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Lucida Grande</vt:lpstr>
      <vt:lpstr>Verdana</vt:lpstr>
      <vt:lpstr>Maastricht University</vt:lpstr>
      <vt:lpstr>Network visualisation for enrichment analysis</vt:lpstr>
      <vt:lpstr>General visualization styles</vt:lpstr>
      <vt:lpstr>Improvement points</vt:lpstr>
      <vt:lpstr>Steps:</vt:lpstr>
      <vt:lpstr>Steps:</vt:lpstr>
      <vt:lpstr>Visualise network with leading edge genes </vt:lpstr>
      <vt:lpstr>Visualise network with leading edge genes </vt:lpstr>
      <vt:lpstr>Visualise network with leading edge genes </vt:lpstr>
      <vt:lpstr>Visualise network with leading edge genes </vt:lpstr>
      <vt:lpstr>Visualise network with enriched terms </vt:lpstr>
      <vt:lpstr>Visualise network with enriched terms </vt:lpstr>
      <vt:lpstr>Trial: Visualisation for Over-representation analysis</vt:lpstr>
      <vt:lpstr>Points to improve?</vt:lpstr>
      <vt:lpstr>Thank you!</vt:lpstr>
    </vt:vector>
  </TitlesOfParts>
  <Company>Zuiderlicht BV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Jochen Lennertz</dc:creator>
  <cp:lastModifiedBy>P70069388</cp:lastModifiedBy>
  <cp:revision>176</cp:revision>
  <cp:lastPrinted>2016-01-22T13:02:05Z</cp:lastPrinted>
  <dcterms:created xsi:type="dcterms:W3CDTF">2016-01-20T13:07:02Z</dcterms:created>
  <dcterms:modified xsi:type="dcterms:W3CDTF">2023-09-25T12:05:55Z</dcterms:modified>
</cp:coreProperties>
</file>